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0" r:id="rId7"/>
    <p:sldId id="261" r:id="rId8"/>
    <p:sldId id="271" r:id="rId9"/>
    <p:sldId id="272" r:id="rId10"/>
    <p:sldId id="273" r:id="rId11"/>
    <p:sldId id="274" r:id="rId12"/>
    <p:sldId id="283" r:id="rId13"/>
    <p:sldId id="275" r:id="rId14"/>
    <p:sldId id="276" r:id="rId15"/>
    <p:sldId id="277" r:id="rId16"/>
    <p:sldId id="278" r:id="rId17"/>
    <p:sldId id="282" r:id="rId18"/>
    <p:sldId id="279" r:id="rId19"/>
    <p:sldId id="280" r:id="rId20"/>
    <p:sldId id="265" r:id="rId21"/>
    <p:sldId id="266" r:id="rId22"/>
    <p:sldId id="284" r:id="rId23"/>
    <p:sldId id="267" r:id="rId24"/>
    <p:sldId id="268" r:id="rId25"/>
    <p:sldId id="269" r:id="rId26"/>
    <p:sldId id="262" r:id="rId27"/>
    <p:sldId id="281" r:id="rId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BB4A3-1228-480B-875A-09F3409CAAD5}" v="3805" dt="2022-09-20T19:20:22.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20/09/2022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20/09/2022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20/09/2022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cs typeface="Calibri Light"/>
              </a:rPr>
              <a:t>Hospital Management System</a:t>
            </a:r>
            <a:endParaRPr lang="en-GB" dirty="0"/>
          </a:p>
        </p:txBody>
      </p:sp>
      <p:sp>
        <p:nvSpPr>
          <p:cNvPr id="3" name="Subtitle 2"/>
          <p:cNvSpPr>
            <a:spLocks noGrp="1"/>
          </p:cNvSpPr>
          <p:nvPr>
            <p:ph type="subTitle" idx="1"/>
          </p:nvPr>
        </p:nvSpPr>
        <p:spPr/>
        <p:txBody>
          <a:bodyPr vert="horz" lIns="91440" tIns="45720" rIns="91440" bIns="45720" rtlCol="0" anchor="t">
            <a:normAutofit/>
          </a:bodyPr>
          <a:lstStyle/>
          <a:p>
            <a:r>
              <a:rPr lang="en-GB" dirty="0">
                <a:cs typeface="Calibri"/>
              </a:rPr>
              <a:t>Created by: Erick Rotich</a:t>
            </a:r>
          </a:p>
          <a:p>
            <a:r>
              <a:rPr lang="en-GB" dirty="0">
                <a:cs typeface="Calibri"/>
              </a:rPr>
              <a:t>Supervised by: </a:t>
            </a:r>
            <a:r>
              <a:rPr lang="en-GB" dirty="0">
                <a:ea typeface="+mn-lt"/>
                <a:cs typeface="+mn-lt"/>
              </a:rPr>
              <a:t>Dr Michał Antkowiak</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2.3 Patient details.</a:t>
            </a:r>
            <a:endParaRPr lang="en-US" sz="2000" dirty="0">
              <a:ea typeface="+mn-lt"/>
              <a:cs typeface="+mn-lt"/>
            </a:endParaRPr>
          </a:p>
          <a:p>
            <a:r>
              <a:rPr lang="en-GB" sz="2000" dirty="0">
                <a:ea typeface="+mn-lt"/>
                <a:cs typeface="+mn-lt"/>
              </a:rPr>
              <a:t>We can see patients details.</a:t>
            </a:r>
          </a:p>
          <a:p>
            <a:r>
              <a:rPr lang="en-GB" sz="2000" dirty="0">
                <a:ea typeface="+mn-lt"/>
                <a:cs typeface="+mn-lt"/>
              </a:rPr>
              <a:t>Patients visit.</a:t>
            </a:r>
          </a:p>
          <a:p>
            <a:r>
              <a:rPr lang="en-GB" sz="2000" dirty="0">
                <a:ea typeface="+mn-lt"/>
                <a:cs typeface="+mn-lt"/>
              </a:rPr>
              <a:t>Patients payment transactions.</a:t>
            </a:r>
          </a:p>
          <a:p>
            <a:r>
              <a:rPr lang="en-GB" sz="2000" dirty="0">
                <a:ea typeface="+mn-lt"/>
                <a:cs typeface="+mn-lt"/>
              </a:rPr>
              <a:t>We can delete, edit or download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table, website&#10;&#10;Description automatically generated">
            <a:extLst>
              <a:ext uri="{FF2B5EF4-FFF2-40B4-BE49-F238E27FC236}">
                <a16:creationId xmlns:a16="http://schemas.microsoft.com/office/drawing/2014/main" id="{E957C681-6608-4015-E1F7-DEA9974368A6}"/>
              </a:ext>
            </a:extLst>
          </p:cNvPr>
          <p:cNvPicPr>
            <a:picLocks noChangeAspect="1"/>
          </p:cNvPicPr>
          <p:nvPr/>
        </p:nvPicPr>
        <p:blipFill>
          <a:blip r:embed="rId2"/>
          <a:stretch>
            <a:fillRect/>
          </a:stretch>
        </p:blipFill>
        <p:spPr>
          <a:xfrm>
            <a:off x="5716437" y="763652"/>
            <a:ext cx="5546785" cy="2771524"/>
          </a:xfrm>
          <a:prstGeom prst="rect">
            <a:avLst/>
          </a:prstGeom>
        </p:spPr>
      </p:pic>
      <p:pic>
        <p:nvPicPr>
          <p:cNvPr id="6" name="Picture 6" descr="Table&#10;&#10;Description automatically generated">
            <a:extLst>
              <a:ext uri="{FF2B5EF4-FFF2-40B4-BE49-F238E27FC236}">
                <a16:creationId xmlns:a16="http://schemas.microsoft.com/office/drawing/2014/main" id="{B5CAC17E-DBA4-32D6-A25F-30490EEC5321}"/>
              </a:ext>
            </a:extLst>
          </p:cNvPr>
          <p:cNvPicPr>
            <a:picLocks noChangeAspect="1"/>
          </p:cNvPicPr>
          <p:nvPr/>
        </p:nvPicPr>
        <p:blipFill>
          <a:blip r:embed="rId3"/>
          <a:stretch>
            <a:fillRect/>
          </a:stretch>
        </p:blipFill>
        <p:spPr>
          <a:xfrm>
            <a:off x="5716437" y="3541348"/>
            <a:ext cx="5546784" cy="2607645"/>
          </a:xfrm>
          <a:prstGeom prst="rect">
            <a:avLst/>
          </a:prstGeom>
        </p:spPr>
      </p:pic>
    </p:spTree>
    <p:extLst>
      <p:ext uri="{BB962C8B-B14F-4D97-AF65-F5344CB8AC3E}">
        <p14:creationId xmlns:p14="http://schemas.microsoft.com/office/powerpoint/2010/main" val="251259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2.4 Edit patient.</a:t>
            </a:r>
            <a:endParaRPr lang="en-US" sz="2000" dirty="0">
              <a:ea typeface="+mn-lt"/>
              <a:cs typeface="+mn-lt"/>
            </a:endParaRPr>
          </a:p>
          <a:p>
            <a:r>
              <a:rPr lang="en-GB" sz="2000" dirty="0">
                <a:ea typeface="+mn-lt"/>
                <a:cs typeface="+mn-lt"/>
              </a:rPr>
              <a:t>Update patients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37D6F01B-52D6-1B95-F74E-2CBC1C86F3BA}"/>
              </a:ext>
            </a:extLst>
          </p:cNvPr>
          <p:cNvPicPr>
            <a:picLocks noChangeAspect="1"/>
          </p:cNvPicPr>
          <p:nvPr/>
        </p:nvPicPr>
        <p:blipFill>
          <a:blip r:embed="rId2"/>
          <a:stretch>
            <a:fillRect/>
          </a:stretch>
        </p:blipFill>
        <p:spPr>
          <a:xfrm>
            <a:off x="5328250" y="1723325"/>
            <a:ext cx="6064369" cy="3411353"/>
          </a:xfrm>
          <a:prstGeom prst="rect">
            <a:avLst/>
          </a:prstGeom>
        </p:spPr>
      </p:pic>
    </p:spTree>
    <p:extLst>
      <p:ext uri="{BB962C8B-B14F-4D97-AF65-F5344CB8AC3E}">
        <p14:creationId xmlns:p14="http://schemas.microsoft.com/office/powerpoint/2010/main" val="48525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DOCTOR</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Add Doctor</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Doctor</a:t>
            </a:r>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t>
            </a:r>
            <a:r>
              <a:rPr lang="en-GB" dirty="0">
                <a:ea typeface="+mn-lt"/>
                <a:cs typeface="+mn-lt"/>
              </a:rPr>
              <a:t>Doctor</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Doctor</a:t>
            </a:r>
            <a:r>
              <a:rPr lang="en-GB" dirty="0">
                <a:cs typeface="Calibri"/>
              </a:rPr>
              <a:t> details</a:t>
            </a:r>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2. Doctors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816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3.1 Add doctor.</a:t>
            </a:r>
            <a:endParaRPr lang="en-US" sz="2000" dirty="0">
              <a:ea typeface="+mn-lt"/>
              <a:cs typeface="+mn-lt"/>
            </a:endParaRPr>
          </a:p>
          <a:p>
            <a:r>
              <a:rPr lang="en-GB" sz="2000" dirty="0">
                <a:ea typeface="+mn-lt"/>
                <a:cs typeface="+mn-lt"/>
              </a:rPr>
              <a:t>We can add a new doctor into the system.</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able&#10;&#10;Description automatically generated">
            <a:extLst>
              <a:ext uri="{FF2B5EF4-FFF2-40B4-BE49-F238E27FC236}">
                <a16:creationId xmlns:a16="http://schemas.microsoft.com/office/drawing/2014/main" id="{A774AABC-E45B-380E-A32E-33851525BB94}"/>
              </a:ext>
            </a:extLst>
          </p:cNvPr>
          <p:cNvPicPr>
            <a:picLocks noChangeAspect="1"/>
          </p:cNvPicPr>
          <p:nvPr/>
        </p:nvPicPr>
        <p:blipFill>
          <a:blip r:embed="rId2"/>
          <a:stretch>
            <a:fillRect/>
          </a:stretch>
        </p:blipFill>
        <p:spPr>
          <a:xfrm>
            <a:off x="5745193" y="1061965"/>
            <a:ext cx="5503652" cy="312380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93E71204-483A-48F2-6D5F-BF9EA2D17248}"/>
              </a:ext>
            </a:extLst>
          </p:cNvPr>
          <p:cNvPicPr>
            <a:picLocks noChangeAspect="1"/>
          </p:cNvPicPr>
          <p:nvPr/>
        </p:nvPicPr>
        <p:blipFill>
          <a:blip r:embed="rId3"/>
          <a:stretch>
            <a:fillRect/>
          </a:stretch>
        </p:blipFill>
        <p:spPr>
          <a:xfrm>
            <a:off x="5745193" y="3730759"/>
            <a:ext cx="5503652" cy="1970030"/>
          </a:xfrm>
          <a:prstGeom prst="rect">
            <a:avLst/>
          </a:prstGeom>
        </p:spPr>
      </p:pic>
    </p:spTree>
    <p:extLst>
      <p:ext uri="{BB962C8B-B14F-4D97-AF65-F5344CB8AC3E}">
        <p14:creationId xmlns:p14="http://schemas.microsoft.com/office/powerpoint/2010/main" val="307004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3.2 All doctor.</a:t>
            </a:r>
            <a:endParaRPr lang="en-US" sz="2000" dirty="0">
              <a:ea typeface="+mn-lt"/>
              <a:cs typeface="+mn-lt"/>
            </a:endParaRPr>
          </a:p>
          <a:p>
            <a:r>
              <a:rPr lang="en-GB" sz="2000" dirty="0">
                <a:ea typeface="+mn-lt"/>
                <a:cs typeface="+mn-lt"/>
              </a:rPr>
              <a:t>List of all doctors.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Table&#10;&#10;Description automatically generated">
            <a:extLst>
              <a:ext uri="{FF2B5EF4-FFF2-40B4-BE49-F238E27FC236}">
                <a16:creationId xmlns:a16="http://schemas.microsoft.com/office/drawing/2014/main" id="{B5220D62-C5FD-E93F-81A2-D7ABDDF6B6BE}"/>
              </a:ext>
            </a:extLst>
          </p:cNvPr>
          <p:cNvPicPr>
            <a:picLocks noChangeAspect="1"/>
          </p:cNvPicPr>
          <p:nvPr/>
        </p:nvPicPr>
        <p:blipFill>
          <a:blip r:embed="rId2"/>
          <a:stretch>
            <a:fillRect/>
          </a:stretch>
        </p:blipFill>
        <p:spPr>
          <a:xfrm>
            <a:off x="5745192" y="788796"/>
            <a:ext cx="5316747" cy="2994410"/>
          </a:xfrm>
          <a:prstGeom prst="rect">
            <a:avLst/>
          </a:prstGeom>
        </p:spPr>
      </p:pic>
      <p:pic>
        <p:nvPicPr>
          <p:cNvPr id="6" name="Picture 6" descr="Table&#10;&#10;Description automatically generated">
            <a:extLst>
              <a:ext uri="{FF2B5EF4-FFF2-40B4-BE49-F238E27FC236}">
                <a16:creationId xmlns:a16="http://schemas.microsoft.com/office/drawing/2014/main" id="{101C4024-74EA-0AB2-E4FA-3772C413179A}"/>
              </a:ext>
            </a:extLst>
          </p:cNvPr>
          <p:cNvPicPr>
            <a:picLocks noChangeAspect="1"/>
          </p:cNvPicPr>
          <p:nvPr/>
        </p:nvPicPr>
        <p:blipFill>
          <a:blip r:embed="rId3"/>
          <a:stretch>
            <a:fillRect/>
          </a:stretch>
        </p:blipFill>
        <p:spPr>
          <a:xfrm>
            <a:off x="5745192" y="3778096"/>
            <a:ext cx="5316747" cy="2392943"/>
          </a:xfrm>
          <a:prstGeom prst="rect">
            <a:avLst/>
          </a:prstGeom>
        </p:spPr>
      </p:pic>
    </p:spTree>
    <p:extLst>
      <p:ext uri="{BB962C8B-B14F-4D97-AF65-F5344CB8AC3E}">
        <p14:creationId xmlns:p14="http://schemas.microsoft.com/office/powerpoint/2010/main" val="19502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3.3 Doctor details.</a:t>
            </a:r>
            <a:endParaRPr lang="en-US" sz="2000" dirty="0">
              <a:ea typeface="+mn-lt"/>
              <a:cs typeface="+mn-lt"/>
            </a:endParaRPr>
          </a:p>
          <a:p>
            <a:r>
              <a:rPr lang="en-GB" sz="2000" dirty="0">
                <a:ea typeface="+mn-lt"/>
                <a:cs typeface="+mn-lt"/>
              </a:rPr>
              <a:t>Details about the doctor.</a:t>
            </a:r>
          </a:p>
          <a:p>
            <a:r>
              <a:rPr lang="en-GB" sz="2000" dirty="0">
                <a:ea typeface="+mn-lt"/>
                <a:cs typeface="+mn-lt"/>
              </a:rPr>
              <a:t>Patients activities.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application, website&#10;&#10;Description automatically generated">
            <a:extLst>
              <a:ext uri="{FF2B5EF4-FFF2-40B4-BE49-F238E27FC236}">
                <a16:creationId xmlns:a16="http://schemas.microsoft.com/office/drawing/2014/main" id="{83830F1C-3B22-7E59-0E0D-7B431C10759E}"/>
              </a:ext>
            </a:extLst>
          </p:cNvPr>
          <p:cNvPicPr>
            <a:picLocks noChangeAspect="1"/>
          </p:cNvPicPr>
          <p:nvPr/>
        </p:nvPicPr>
        <p:blipFill>
          <a:blip r:embed="rId2"/>
          <a:stretch>
            <a:fillRect/>
          </a:stretch>
        </p:blipFill>
        <p:spPr>
          <a:xfrm>
            <a:off x="5615796" y="702532"/>
            <a:ext cx="5474898" cy="3095051"/>
          </a:xfrm>
          <a:prstGeom prst="rect">
            <a:avLst/>
          </a:prstGeom>
        </p:spPr>
      </p:pic>
      <p:pic>
        <p:nvPicPr>
          <p:cNvPr id="6" name="Picture 6" descr="Table&#10;&#10;Description automatically generated">
            <a:extLst>
              <a:ext uri="{FF2B5EF4-FFF2-40B4-BE49-F238E27FC236}">
                <a16:creationId xmlns:a16="http://schemas.microsoft.com/office/drawing/2014/main" id="{D3AA2D27-35FA-BD1A-B5B7-E580FDCC9BA8}"/>
              </a:ext>
            </a:extLst>
          </p:cNvPr>
          <p:cNvPicPr>
            <a:picLocks noChangeAspect="1"/>
          </p:cNvPicPr>
          <p:nvPr/>
        </p:nvPicPr>
        <p:blipFill>
          <a:blip r:embed="rId3"/>
          <a:stretch>
            <a:fillRect/>
          </a:stretch>
        </p:blipFill>
        <p:spPr>
          <a:xfrm>
            <a:off x="5615797" y="3793521"/>
            <a:ext cx="5474897" cy="2333337"/>
          </a:xfrm>
          <a:prstGeom prst="rect">
            <a:avLst/>
          </a:prstGeom>
        </p:spPr>
      </p:pic>
    </p:spTree>
    <p:extLst>
      <p:ext uri="{BB962C8B-B14F-4D97-AF65-F5344CB8AC3E}">
        <p14:creationId xmlns:p14="http://schemas.microsoft.com/office/powerpoint/2010/main" val="37318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3.  Doctors</a:t>
            </a:r>
          </a:p>
          <a:p>
            <a:pPr marL="0" indent="0">
              <a:buNone/>
            </a:pPr>
            <a:r>
              <a:rPr lang="en-GB" sz="2000" dirty="0">
                <a:ea typeface="+mn-lt"/>
                <a:cs typeface="+mn-lt"/>
              </a:rPr>
              <a:t>            3.4 Edit doctor.</a:t>
            </a:r>
            <a:endParaRPr lang="en-US" sz="2000" dirty="0">
              <a:ea typeface="+mn-lt"/>
              <a:cs typeface="+mn-lt"/>
            </a:endParaRPr>
          </a:p>
          <a:p>
            <a:r>
              <a:rPr lang="en-GB" sz="2000" dirty="0">
                <a:ea typeface="+mn-lt"/>
                <a:cs typeface="+mn-lt"/>
              </a:rPr>
              <a:t>Edit doctors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Graphical user interface, application, table&#10;&#10;Description automatically generated">
            <a:extLst>
              <a:ext uri="{FF2B5EF4-FFF2-40B4-BE49-F238E27FC236}">
                <a16:creationId xmlns:a16="http://schemas.microsoft.com/office/drawing/2014/main" id="{A0F592F4-3737-7C8E-C06B-433737B2E3A8}"/>
              </a:ext>
            </a:extLst>
          </p:cNvPr>
          <p:cNvPicPr>
            <a:picLocks noChangeAspect="1"/>
          </p:cNvPicPr>
          <p:nvPr/>
        </p:nvPicPr>
        <p:blipFill>
          <a:blip r:embed="rId2"/>
          <a:stretch>
            <a:fillRect/>
          </a:stretch>
        </p:blipFill>
        <p:spPr>
          <a:xfrm>
            <a:off x="5601419" y="946946"/>
            <a:ext cx="5762445" cy="3238825"/>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E43784BD-8A3B-41DB-721B-86873D9D36CC}"/>
              </a:ext>
            </a:extLst>
          </p:cNvPr>
          <p:cNvPicPr>
            <a:picLocks noChangeAspect="1"/>
          </p:cNvPicPr>
          <p:nvPr/>
        </p:nvPicPr>
        <p:blipFill>
          <a:blip r:embed="rId3"/>
          <a:stretch>
            <a:fillRect/>
          </a:stretch>
        </p:blipFill>
        <p:spPr>
          <a:xfrm>
            <a:off x="5601420" y="3709353"/>
            <a:ext cx="5762444" cy="2084728"/>
          </a:xfrm>
          <a:prstGeom prst="rect">
            <a:avLst/>
          </a:prstGeom>
        </p:spPr>
      </p:pic>
    </p:spTree>
    <p:extLst>
      <p:ext uri="{BB962C8B-B14F-4D97-AF65-F5344CB8AC3E}">
        <p14:creationId xmlns:p14="http://schemas.microsoft.com/office/powerpoint/2010/main" val="48005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APPOINTMENT</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Add Appointment</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Appointment</a:t>
            </a:r>
            <a:endParaRPr lang="en-GB" dirty="0"/>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Appointment</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Appointment details</a:t>
            </a:r>
            <a:endParaRPr lang="en-GB" dirty="0"/>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3. Appointment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173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Appointments</a:t>
            </a:r>
          </a:p>
          <a:p>
            <a:pPr marL="0" indent="0">
              <a:buNone/>
            </a:pPr>
            <a:r>
              <a:rPr lang="en-GB" sz="2000" dirty="0">
                <a:ea typeface="+mn-lt"/>
                <a:cs typeface="+mn-lt"/>
              </a:rPr>
              <a:t>            4.1 Add Appointment.</a:t>
            </a:r>
            <a:endParaRPr lang="en-US" sz="2000" dirty="0">
              <a:ea typeface="+mn-lt"/>
              <a:cs typeface="+mn-lt"/>
            </a:endParaRPr>
          </a:p>
          <a:p>
            <a:r>
              <a:rPr lang="en-GB" sz="2000" dirty="0">
                <a:ea typeface="+mn-lt"/>
                <a:cs typeface="+mn-lt"/>
              </a:rPr>
              <a:t>Here you can schedule patients appointment.</a:t>
            </a:r>
            <a:endParaRPr lang="en-US" sz="2000" dirty="0">
              <a:ea typeface="+mn-lt"/>
              <a:cs typeface="+mn-lt"/>
            </a:endParaRPr>
          </a:p>
          <a:p>
            <a:r>
              <a:rPr lang="en-GB" sz="2000" dirty="0">
                <a:ea typeface="+mn-lt"/>
                <a:cs typeface="+mn-lt"/>
              </a:rPr>
              <a:t>Appointment alerts will be sent to patients.    </a:t>
            </a:r>
            <a:endParaRPr lang="en-US" sz="2000" dirty="0">
              <a:ea typeface="+mn-lt"/>
              <a:cs typeface="+mn-lt"/>
            </a:endParaRPr>
          </a:p>
          <a:p>
            <a:r>
              <a:rPr lang="en-GB" sz="2000" dirty="0">
                <a:ea typeface="+mn-lt"/>
                <a:cs typeface="+mn-lt"/>
              </a:rPr>
              <a:t>Doctors scheduling.</a:t>
            </a:r>
            <a:endParaRPr lang="en-GB" dirty="0"/>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table&#10;&#10;Description automatically generated">
            <a:extLst>
              <a:ext uri="{FF2B5EF4-FFF2-40B4-BE49-F238E27FC236}">
                <a16:creationId xmlns:a16="http://schemas.microsoft.com/office/drawing/2014/main" id="{A55CDAF1-E5D7-8A8B-BD39-BF9C141E7245}"/>
              </a:ext>
            </a:extLst>
          </p:cNvPr>
          <p:cNvPicPr>
            <a:picLocks noChangeAspect="1"/>
          </p:cNvPicPr>
          <p:nvPr/>
        </p:nvPicPr>
        <p:blipFill>
          <a:blip r:embed="rId2"/>
          <a:stretch>
            <a:fillRect/>
          </a:stretch>
        </p:blipFill>
        <p:spPr>
          <a:xfrm>
            <a:off x="5227608" y="1522041"/>
            <a:ext cx="6265652" cy="3526372"/>
          </a:xfrm>
          <a:prstGeom prst="rect">
            <a:avLst/>
          </a:prstGeom>
        </p:spPr>
      </p:pic>
    </p:spTree>
    <p:extLst>
      <p:ext uri="{BB962C8B-B14F-4D97-AF65-F5344CB8AC3E}">
        <p14:creationId xmlns:p14="http://schemas.microsoft.com/office/powerpoint/2010/main" val="410264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Appointments</a:t>
            </a:r>
          </a:p>
          <a:p>
            <a:pPr marL="0" indent="0">
              <a:buNone/>
            </a:pPr>
            <a:r>
              <a:rPr lang="en-GB" sz="2000" dirty="0">
                <a:ea typeface="+mn-lt"/>
                <a:cs typeface="+mn-lt"/>
              </a:rPr>
              <a:t>            4.2 All Appointment.</a:t>
            </a:r>
            <a:endParaRPr lang="en-US" sz="2000" dirty="0">
              <a:ea typeface="+mn-lt"/>
              <a:cs typeface="+mn-lt"/>
            </a:endParaRPr>
          </a:p>
          <a:p>
            <a:r>
              <a:rPr lang="en-GB" sz="2000" dirty="0">
                <a:ea typeface="+mn-lt"/>
                <a:cs typeface="+mn-lt"/>
              </a:rPr>
              <a:t>List of all appointments.</a:t>
            </a:r>
            <a:endParaRPr lang="en-US" sz="2000" dirty="0">
              <a:cs typeface="Calibri" panose="020F0502020204030204"/>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able&#10;&#10;Description automatically generated">
            <a:extLst>
              <a:ext uri="{FF2B5EF4-FFF2-40B4-BE49-F238E27FC236}">
                <a16:creationId xmlns:a16="http://schemas.microsoft.com/office/drawing/2014/main" id="{96C3DFF6-31C4-CA7D-9D73-43224D436423}"/>
              </a:ext>
            </a:extLst>
          </p:cNvPr>
          <p:cNvPicPr>
            <a:picLocks noChangeAspect="1"/>
          </p:cNvPicPr>
          <p:nvPr/>
        </p:nvPicPr>
        <p:blipFill>
          <a:blip r:embed="rId2"/>
          <a:stretch>
            <a:fillRect/>
          </a:stretch>
        </p:blipFill>
        <p:spPr>
          <a:xfrm>
            <a:off x="5845834" y="731286"/>
            <a:ext cx="5331124" cy="3008787"/>
          </a:xfrm>
          <a:prstGeom prst="rect">
            <a:avLst/>
          </a:prstGeom>
        </p:spPr>
      </p:pic>
      <p:pic>
        <p:nvPicPr>
          <p:cNvPr id="5" name="Picture 5" descr="Table&#10;&#10;Description automatically generated">
            <a:extLst>
              <a:ext uri="{FF2B5EF4-FFF2-40B4-BE49-F238E27FC236}">
                <a16:creationId xmlns:a16="http://schemas.microsoft.com/office/drawing/2014/main" id="{06ECBAAE-121C-A36F-052D-10D871AEDDCC}"/>
              </a:ext>
            </a:extLst>
          </p:cNvPr>
          <p:cNvPicPr>
            <a:picLocks noChangeAspect="1"/>
          </p:cNvPicPr>
          <p:nvPr/>
        </p:nvPicPr>
        <p:blipFill>
          <a:blip r:embed="rId3"/>
          <a:stretch>
            <a:fillRect/>
          </a:stretch>
        </p:blipFill>
        <p:spPr>
          <a:xfrm>
            <a:off x="5845834" y="3353075"/>
            <a:ext cx="5331123" cy="2639134"/>
          </a:xfrm>
          <a:prstGeom prst="rect">
            <a:avLst/>
          </a:prstGeom>
        </p:spPr>
      </p:pic>
    </p:spTree>
    <p:extLst>
      <p:ext uri="{BB962C8B-B14F-4D97-AF65-F5344CB8AC3E}">
        <p14:creationId xmlns:p14="http://schemas.microsoft.com/office/powerpoint/2010/main" val="218279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Stethoscope on white background">
            <a:extLst>
              <a:ext uri="{FF2B5EF4-FFF2-40B4-BE49-F238E27FC236}">
                <a16:creationId xmlns:a16="http://schemas.microsoft.com/office/drawing/2014/main" id="{4C4A5C20-753F-0D90-AAE0-4D846E69F8BD}"/>
              </a:ext>
            </a:extLst>
          </p:cNvPr>
          <p:cNvPicPr>
            <a:picLocks noChangeAspect="1"/>
          </p:cNvPicPr>
          <p:nvPr/>
        </p:nvPicPr>
        <p:blipFill rotWithShape="1">
          <a:blip r:embed="rId2"/>
          <a:srcRect r="6588"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495D077-60C4-2EAA-8306-F77F01B02E07}"/>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Introduction</a:t>
            </a:r>
          </a:p>
        </p:txBody>
      </p:sp>
      <p:sp>
        <p:nvSpPr>
          <p:cNvPr id="3" name="TextBox 2">
            <a:extLst>
              <a:ext uri="{FF2B5EF4-FFF2-40B4-BE49-F238E27FC236}">
                <a16:creationId xmlns:a16="http://schemas.microsoft.com/office/drawing/2014/main" id="{618DD32C-FC7E-2357-9B3E-A59B7AD54B7E}"/>
              </a:ext>
            </a:extLst>
          </p:cNvPr>
          <p:cNvSpPr txBox="1"/>
          <p:nvPr/>
        </p:nvSpPr>
        <p:spPr>
          <a:xfrm>
            <a:off x="838200" y="2017258"/>
            <a:ext cx="4541056" cy="415970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The Hospital Management System (HMS) is a system designed for any Hospital to replace their existing manual, paper based system. This system targets to provide complete solution for Hospital and Health care services.</a:t>
            </a:r>
            <a:endParaRPr lang="en-US" dirty="0">
              <a:ea typeface="Calibri"/>
              <a:cs typeface="Calibri"/>
            </a:endParaRPr>
          </a:p>
          <a:p>
            <a:pPr indent="-228600">
              <a:lnSpc>
                <a:spcPct val="90000"/>
              </a:lnSpc>
              <a:spcAft>
                <a:spcPts val="600"/>
              </a:spcAft>
              <a:buFont typeface="Arial" panose="020B0604020202020204" pitchFamily="34" charset="0"/>
              <a:buChar char="•"/>
            </a:pPr>
            <a:endParaRPr lang="en-US" dirty="0">
              <a:ea typeface="Calibri"/>
              <a:cs typeface="Calibri"/>
            </a:endParaRPr>
          </a:p>
          <a:p>
            <a:pPr indent="-228600">
              <a:lnSpc>
                <a:spcPct val="90000"/>
              </a:lnSpc>
              <a:spcAft>
                <a:spcPts val="600"/>
              </a:spcAft>
              <a:buFont typeface="Arial" panose="020B0604020202020204" pitchFamily="34" charset="0"/>
              <a:buChar char="•"/>
            </a:pPr>
            <a:r>
              <a:rPr lang="en-US" dirty="0"/>
              <a:t> This system can be used in any Hospital, Clinic, Diagnostics or Pathology labs for maintaining patient details and their test results.</a:t>
            </a:r>
            <a:endParaRPr lang="en-US" dirty="0">
              <a:ea typeface="Calibri"/>
              <a:cs typeface="Calibri"/>
            </a:endParaRPr>
          </a:p>
          <a:p>
            <a:pPr indent="-228600">
              <a:lnSpc>
                <a:spcPct val="90000"/>
              </a:lnSpc>
              <a:spcAft>
                <a:spcPts val="600"/>
              </a:spcAft>
              <a:buFont typeface="Arial" panose="020B0604020202020204" pitchFamily="34" charset="0"/>
              <a:buChar char="•"/>
            </a:pPr>
            <a:endParaRPr lang="en-US" dirty="0">
              <a:ea typeface="Calibri"/>
              <a:cs typeface="Calibri"/>
            </a:endParaRPr>
          </a:p>
          <a:p>
            <a:pPr indent="-228600">
              <a:lnSpc>
                <a:spcPct val="90000"/>
              </a:lnSpc>
              <a:spcAft>
                <a:spcPts val="600"/>
              </a:spcAft>
              <a:buFont typeface="Arial" panose="020B0604020202020204" pitchFamily="34" charset="0"/>
              <a:buChar char="•"/>
            </a:pPr>
            <a:r>
              <a:rPr lang="en-US" dirty="0"/>
              <a:t>The system integrates the entire Resources of a Hospital into One Integrated Software Application.</a:t>
            </a:r>
            <a:endParaRPr lang="en-US" dirty="0">
              <a:ea typeface="Calibri"/>
              <a:cs typeface="Calibri"/>
            </a:endParaRPr>
          </a:p>
        </p:txBody>
      </p:sp>
      <p:pic>
        <p:nvPicPr>
          <p:cNvPr id="7" name="Picture 7" descr="Desk with stethoscope and computer keyboard">
            <a:extLst>
              <a:ext uri="{FF2B5EF4-FFF2-40B4-BE49-F238E27FC236}">
                <a16:creationId xmlns:a16="http://schemas.microsoft.com/office/drawing/2014/main" id="{B527CFEA-0466-2451-ABAC-2A5B22AB8C26}"/>
              </a:ext>
            </a:extLst>
          </p:cNvPr>
          <p:cNvPicPr>
            <a:picLocks noGrp="1" noChangeAspect="1"/>
          </p:cNvPicPr>
          <p:nvPr>
            <p:ph idx="1"/>
          </p:nvPr>
        </p:nvPicPr>
        <p:blipFill>
          <a:blip r:embed="rId3"/>
          <a:stretch>
            <a:fillRect/>
          </a:stretch>
        </p:blipFill>
        <p:spPr>
          <a:xfrm>
            <a:off x="11750675" y="7255879"/>
            <a:ext cx="134938" cy="90068"/>
          </a:xfrm>
        </p:spPr>
      </p:pic>
    </p:spTree>
    <p:extLst>
      <p:ext uri="{BB962C8B-B14F-4D97-AF65-F5344CB8AC3E}">
        <p14:creationId xmlns:p14="http://schemas.microsoft.com/office/powerpoint/2010/main" val="234758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648931" y="2438400"/>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a:t>
            </a:r>
            <a:endParaRPr lang="en-US" sz="2000" dirty="0">
              <a:ea typeface="+mn-lt"/>
              <a:cs typeface="+mn-lt"/>
            </a:endParaRPr>
          </a:p>
          <a:p>
            <a:pPr marL="0" indent="0">
              <a:buNone/>
            </a:pPr>
            <a:r>
              <a:rPr lang="en-GB" sz="2000" dirty="0">
                <a:ea typeface="+mn-lt"/>
                <a:cs typeface="+mn-lt"/>
              </a:rPr>
              <a:t>            4.3 Appointment details.</a:t>
            </a:r>
            <a:endParaRPr lang="en-US" sz="2000" dirty="0">
              <a:ea typeface="+mn-lt"/>
              <a:cs typeface="+mn-lt"/>
            </a:endParaRPr>
          </a:p>
          <a:p>
            <a:r>
              <a:rPr lang="en-GB" sz="2000" dirty="0">
                <a:ea typeface="+mn-lt"/>
                <a:cs typeface="+mn-lt"/>
              </a:rPr>
              <a:t>Here we can check appointment details.</a:t>
            </a:r>
            <a:endParaRPr lang="en-US" sz="2000" dirty="0">
              <a:ea typeface="+mn-lt"/>
              <a:cs typeface="+mn-lt"/>
            </a:endParaRP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6BF70169-0FE8-9BAF-425C-4FDD3DD6EF21}"/>
              </a:ext>
            </a:extLst>
          </p:cNvPr>
          <p:cNvPicPr>
            <a:picLocks noChangeAspect="1"/>
          </p:cNvPicPr>
          <p:nvPr/>
        </p:nvPicPr>
        <p:blipFill>
          <a:blip r:embed="rId2"/>
          <a:stretch>
            <a:fillRect/>
          </a:stretch>
        </p:blipFill>
        <p:spPr>
          <a:xfrm>
            <a:off x="5405862" y="1734440"/>
            <a:ext cx="6019331" cy="3385873"/>
          </a:xfrm>
          <a:prstGeom prst="rect">
            <a:avLst/>
          </a:prstGeom>
          <a:effectLst/>
        </p:spPr>
      </p:pic>
    </p:spTree>
    <p:extLst>
      <p:ext uri="{BB962C8B-B14F-4D97-AF65-F5344CB8AC3E}">
        <p14:creationId xmlns:p14="http://schemas.microsoft.com/office/powerpoint/2010/main" val="365689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648931" y="2438400"/>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4. Appointment</a:t>
            </a:r>
            <a:endParaRPr lang="en-US" sz="2000" dirty="0">
              <a:ea typeface="+mn-lt"/>
              <a:cs typeface="+mn-lt"/>
            </a:endParaRPr>
          </a:p>
          <a:p>
            <a:pPr marL="0" indent="0">
              <a:buNone/>
            </a:pPr>
            <a:r>
              <a:rPr lang="en-GB" sz="2000" dirty="0">
                <a:ea typeface="+mn-lt"/>
                <a:cs typeface="+mn-lt"/>
              </a:rPr>
              <a:t>            4.4 Edit Appointment.</a:t>
            </a:r>
            <a:endParaRPr lang="en-US" sz="2000" dirty="0">
              <a:ea typeface="+mn-lt"/>
              <a:cs typeface="+mn-lt"/>
            </a:endParaRPr>
          </a:p>
          <a:p>
            <a:r>
              <a:rPr lang="en-GB" sz="2000" dirty="0">
                <a:ea typeface="+mn-lt"/>
                <a:cs typeface="+mn-lt"/>
              </a:rPr>
              <a:t>Here we can edit appointments.</a:t>
            </a:r>
            <a:endParaRPr lang="en-US" sz="2000" dirty="0">
              <a:ea typeface="+mn-lt"/>
              <a:cs typeface="+mn-lt"/>
            </a:endParaRP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Graphical user interface, table&#10;&#10;Description automatically generated">
            <a:extLst>
              <a:ext uri="{FF2B5EF4-FFF2-40B4-BE49-F238E27FC236}">
                <a16:creationId xmlns:a16="http://schemas.microsoft.com/office/drawing/2014/main" id="{C6448D6A-14C8-8E17-D68B-979E626CCC6F}"/>
              </a:ext>
            </a:extLst>
          </p:cNvPr>
          <p:cNvPicPr>
            <a:picLocks noChangeAspect="1"/>
          </p:cNvPicPr>
          <p:nvPr/>
        </p:nvPicPr>
        <p:blipFill>
          <a:blip r:embed="rId2"/>
          <a:stretch>
            <a:fillRect/>
          </a:stretch>
        </p:blipFill>
        <p:spPr>
          <a:xfrm>
            <a:off x="5472023" y="1708946"/>
            <a:ext cx="5934973" cy="3339466"/>
          </a:xfrm>
          <a:prstGeom prst="rect">
            <a:avLst/>
          </a:prstGeom>
        </p:spPr>
      </p:pic>
    </p:spTree>
    <p:extLst>
      <p:ext uri="{BB962C8B-B14F-4D97-AF65-F5344CB8AC3E}">
        <p14:creationId xmlns:p14="http://schemas.microsoft.com/office/powerpoint/2010/main" val="75689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PAYMENTS</a:t>
            </a:r>
            <a:endParaRPr lang="en-US"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Add payments</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3028410"/>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payments</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4595541"/>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Payment invoice</a:t>
            </a:r>
            <a:endParaRPr lang="en-US" dirty="0"/>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4. Payments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3409948"/>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91957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3479321"/>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740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5.1 Add payments.</a:t>
            </a:r>
            <a:endParaRPr lang="en-US" sz="2000" dirty="0">
              <a:ea typeface="+mn-lt"/>
              <a:cs typeface="+mn-lt"/>
            </a:endParaRPr>
          </a:p>
          <a:p>
            <a:r>
              <a:rPr lang="en-GB" sz="2000" dirty="0">
                <a:ea typeface="+mn-lt"/>
                <a:cs typeface="+mn-lt"/>
              </a:rPr>
              <a:t>Here we can add payments.</a:t>
            </a:r>
            <a:endParaRPr lang="en-US" sz="2000" dirty="0">
              <a:ea typeface="+mn-lt"/>
              <a:cs typeface="+mn-lt"/>
            </a:endParaRPr>
          </a:p>
          <a:p>
            <a:r>
              <a:rPr lang="en-GB" sz="2000" dirty="0">
                <a:ea typeface="+mn-lt"/>
                <a:cs typeface="+mn-lt"/>
              </a:rPr>
              <a:t>Can choose service type</a:t>
            </a:r>
          </a:p>
          <a:p>
            <a:r>
              <a:rPr lang="en-GB" sz="2000" dirty="0">
                <a:ea typeface="+mn-lt"/>
                <a:cs typeface="+mn-lt"/>
              </a:rPr>
              <a:t>Can choose payment discount.</a:t>
            </a:r>
          </a:p>
          <a:p>
            <a:r>
              <a:rPr lang="en-GB" sz="2000" dirty="0">
                <a:ea typeface="+mn-lt"/>
                <a:cs typeface="+mn-lt"/>
              </a:rPr>
              <a:t>Can choose the payment type.</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able&#10;&#10;Description automatically generated">
            <a:extLst>
              <a:ext uri="{FF2B5EF4-FFF2-40B4-BE49-F238E27FC236}">
                <a16:creationId xmlns:a16="http://schemas.microsoft.com/office/drawing/2014/main" id="{97C61B27-1E6C-C97D-0C8A-C3213BF64D35}"/>
              </a:ext>
            </a:extLst>
          </p:cNvPr>
          <p:cNvPicPr>
            <a:picLocks noChangeAspect="1"/>
          </p:cNvPicPr>
          <p:nvPr/>
        </p:nvPicPr>
        <p:blipFill>
          <a:blip r:embed="rId2"/>
          <a:stretch>
            <a:fillRect/>
          </a:stretch>
        </p:blipFill>
        <p:spPr>
          <a:xfrm>
            <a:off x="5428891" y="716909"/>
            <a:ext cx="5762443" cy="3224446"/>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B6B54023-0C7F-974D-5395-44F7D8488C42}"/>
              </a:ext>
            </a:extLst>
          </p:cNvPr>
          <p:cNvPicPr>
            <a:picLocks noChangeAspect="1"/>
          </p:cNvPicPr>
          <p:nvPr/>
        </p:nvPicPr>
        <p:blipFill>
          <a:blip r:embed="rId3"/>
          <a:stretch>
            <a:fillRect/>
          </a:stretch>
        </p:blipFill>
        <p:spPr>
          <a:xfrm>
            <a:off x="5428891" y="2787248"/>
            <a:ext cx="5762445" cy="3224448"/>
          </a:xfrm>
          <a:prstGeom prst="rect">
            <a:avLst/>
          </a:prstGeom>
        </p:spPr>
      </p:pic>
    </p:spTree>
    <p:extLst>
      <p:ext uri="{BB962C8B-B14F-4D97-AF65-F5344CB8AC3E}">
        <p14:creationId xmlns:p14="http://schemas.microsoft.com/office/powerpoint/2010/main" val="277198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fontScale="92500" lnSpcReduction="10000"/>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5.2 All payments.</a:t>
            </a:r>
            <a:endParaRPr lang="en-US" sz="2000" dirty="0">
              <a:ea typeface="+mn-lt"/>
              <a:cs typeface="+mn-lt"/>
            </a:endParaRPr>
          </a:p>
          <a:p>
            <a:r>
              <a:rPr lang="en-GB" sz="2000" dirty="0">
                <a:ea typeface="+mn-lt"/>
                <a:cs typeface="+mn-lt"/>
              </a:rPr>
              <a:t>Here we can check the list of all payments.</a:t>
            </a:r>
          </a:p>
          <a:p>
            <a:r>
              <a:rPr lang="en-GB" sz="2000" dirty="0">
                <a:ea typeface="+mn-lt"/>
                <a:cs typeface="+mn-lt"/>
              </a:rPr>
              <a:t>We can see the services provided, the discounts, the total price the doctor and status of payment.</a:t>
            </a:r>
          </a:p>
          <a:p>
            <a:r>
              <a:rPr lang="en-GB" sz="2000" dirty="0">
                <a:ea typeface="+mn-lt"/>
                <a:cs typeface="+mn-lt"/>
              </a:rPr>
              <a:t>We can also print or download.</a:t>
            </a:r>
          </a:p>
          <a:p>
            <a:r>
              <a:rPr lang="en-GB" sz="2000" dirty="0">
                <a:ea typeface="+mn-lt"/>
                <a:cs typeface="+mn-lt"/>
              </a:rPr>
              <a:t>We can also delete and edit.</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529CA1A8-1171-45A8-33A8-04BDE7EA84CC}"/>
              </a:ext>
            </a:extLst>
          </p:cNvPr>
          <p:cNvPicPr>
            <a:picLocks noChangeAspect="1"/>
          </p:cNvPicPr>
          <p:nvPr/>
        </p:nvPicPr>
        <p:blipFill>
          <a:blip r:embed="rId2"/>
          <a:stretch>
            <a:fillRect/>
          </a:stretch>
        </p:blipFill>
        <p:spPr>
          <a:xfrm>
            <a:off x="5658929" y="2585965"/>
            <a:ext cx="5503652" cy="3152561"/>
          </a:xfrm>
          <a:prstGeom prst="rect">
            <a:avLst/>
          </a:prstGeom>
        </p:spPr>
      </p:pic>
      <p:pic>
        <p:nvPicPr>
          <p:cNvPr id="6" name="Picture 6" descr="Table&#10;&#10;Description automatically generated">
            <a:extLst>
              <a:ext uri="{FF2B5EF4-FFF2-40B4-BE49-F238E27FC236}">
                <a16:creationId xmlns:a16="http://schemas.microsoft.com/office/drawing/2014/main" id="{BBC6CEFC-97C4-81FA-4EE1-2A61F8BEDEB3}"/>
              </a:ext>
            </a:extLst>
          </p:cNvPr>
          <p:cNvPicPr>
            <a:picLocks noChangeAspect="1"/>
          </p:cNvPicPr>
          <p:nvPr/>
        </p:nvPicPr>
        <p:blipFill>
          <a:blip r:embed="rId3"/>
          <a:stretch>
            <a:fillRect/>
          </a:stretch>
        </p:blipFill>
        <p:spPr>
          <a:xfrm>
            <a:off x="5673306" y="831928"/>
            <a:ext cx="5503651" cy="3095051"/>
          </a:xfrm>
          <a:prstGeom prst="rect">
            <a:avLst/>
          </a:prstGeom>
        </p:spPr>
      </p:pic>
    </p:spTree>
    <p:extLst>
      <p:ext uri="{BB962C8B-B14F-4D97-AF65-F5344CB8AC3E}">
        <p14:creationId xmlns:p14="http://schemas.microsoft.com/office/powerpoint/2010/main" val="332340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5.  Payments</a:t>
            </a:r>
          </a:p>
          <a:p>
            <a:pPr marL="0" indent="0">
              <a:buNone/>
            </a:pPr>
            <a:r>
              <a:rPr lang="en-GB" sz="2000" dirty="0">
                <a:ea typeface="+mn-lt"/>
                <a:cs typeface="+mn-lt"/>
              </a:rPr>
              <a:t>            5.3 Payment invoice.</a:t>
            </a:r>
            <a:endParaRPr lang="en-US" sz="2000" dirty="0">
              <a:ea typeface="+mn-lt"/>
              <a:cs typeface="+mn-lt"/>
            </a:endParaRPr>
          </a:p>
          <a:p>
            <a:r>
              <a:rPr lang="en-GB" sz="2000" dirty="0">
                <a:ea typeface="+mn-lt"/>
                <a:cs typeface="+mn-lt"/>
              </a:rPr>
              <a:t>Here we can check our invoice.</a:t>
            </a:r>
          </a:p>
          <a:p>
            <a:r>
              <a:rPr lang="en-GB" sz="2000" dirty="0">
                <a:ea typeface="+mn-lt"/>
                <a:cs typeface="+mn-lt"/>
              </a:rPr>
              <a:t>We can print it or download a pdf copy.</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imeline&#10;&#10;Description automatically generated">
            <a:extLst>
              <a:ext uri="{FF2B5EF4-FFF2-40B4-BE49-F238E27FC236}">
                <a16:creationId xmlns:a16="http://schemas.microsoft.com/office/drawing/2014/main" id="{008A0953-B7C1-328E-C246-72FA2093F08D}"/>
              </a:ext>
            </a:extLst>
          </p:cNvPr>
          <p:cNvPicPr>
            <a:picLocks noChangeAspect="1"/>
          </p:cNvPicPr>
          <p:nvPr/>
        </p:nvPicPr>
        <p:blipFill>
          <a:blip r:embed="rId2"/>
          <a:stretch>
            <a:fillRect/>
          </a:stretch>
        </p:blipFill>
        <p:spPr>
          <a:xfrm>
            <a:off x="5730815" y="946947"/>
            <a:ext cx="5374256" cy="3023164"/>
          </a:xfrm>
          <a:prstGeom prst="rect">
            <a:avLst/>
          </a:prstGeom>
        </p:spPr>
      </p:pic>
      <p:pic>
        <p:nvPicPr>
          <p:cNvPr id="5" name="Picture 6" descr="Graphical user interface, text, application, email&#10;&#10;Description automatically generated">
            <a:extLst>
              <a:ext uri="{FF2B5EF4-FFF2-40B4-BE49-F238E27FC236}">
                <a16:creationId xmlns:a16="http://schemas.microsoft.com/office/drawing/2014/main" id="{786D983E-827B-74B5-9220-44F6D46425AA}"/>
              </a:ext>
            </a:extLst>
          </p:cNvPr>
          <p:cNvPicPr>
            <a:picLocks noChangeAspect="1"/>
          </p:cNvPicPr>
          <p:nvPr/>
        </p:nvPicPr>
        <p:blipFill>
          <a:blip r:embed="rId3"/>
          <a:stretch>
            <a:fillRect/>
          </a:stretch>
        </p:blipFill>
        <p:spPr>
          <a:xfrm>
            <a:off x="5730816" y="2974155"/>
            <a:ext cx="5374255" cy="2951277"/>
          </a:xfrm>
          <a:prstGeom prst="rect">
            <a:avLst/>
          </a:prstGeom>
        </p:spPr>
      </p:pic>
    </p:spTree>
    <p:extLst>
      <p:ext uri="{BB962C8B-B14F-4D97-AF65-F5344CB8AC3E}">
        <p14:creationId xmlns:p14="http://schemas.microsoft.com/office/powerpoint/2010/main" val="89253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B6220-F20E-3C75-8F56-A6A950F4AD9C}"/>
              </a:ext>
            </a:extLst>
          </p:cNvPr>
          <p:cNvSpPr>
            <a:spLocks noGrp="1"/>
          </p:cNvSpPr>
          <p:nvPr>
            <p:ph idx="1"/>
          </p:nvPr>
        </p:nvSpPr>
        <p:spPr>
          <a:xfrm>
            <a:off x="1111370" y="689814"/>
            <a:ext cx="2809336" cy="627603"/>
          </a:xfrm>
        </p:spPr>
        <p:txBody>
          <a:bodyPr vert="horz" lIns="91440" tIns="45720" rIns="91440" bIns="45720" rtlCol="0" anchor="t">
            <a:normAutofit/>
          </a:bodyPr>
          <a:lstStyle/>
          <a:p>
            <a:pPr marL="0" indent="0">
              <a:buNone/>
            </a:pPr>
            <a:r>
              <a:rPr lang="en-GB" dirty="0">
                <a:cs typeface="Calibri"/>
              </a:rPr>
              <a:t>Conclusion    </a:t>
            </a:r>
            <a:endParaRPr lang="en-US" dirty="0">
              <a:cs typeface="Calibri" panose="020F0502020204030204"/>
            </a:endParaRPr>
          </a:p>
        </p:txBody>
      </p:sp>
      <p:sp>
        <p:nvSpPr>
          <p:cNvPr id="4" name="TextBox 3">
            <a:extLst>
              <a:ext uri="{FF2B5EF4-FFF2-40B4-BE49-F238E27FC236}">
                <a16:creationId xmlns:a16="http://schemas.microsoft.com/office/drawing/2014/main" id="{E9BBCC7B-8257-8465-E92B-25DF092BAF27}"/>
              </a:ext>
            </a:extLst>
          </p:cNvPr>
          <p:cNvSpPr txBox="1"/>
          <p:nvPr/>
        </p:nvSpPr>
        <p:spPr>
          <a:xfrm>
            <a:off x="1178044" y="1586901"/>
            <a:ext cx="8701297"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600" dirty="0">
                <a:cs typeface="Calibri"/>
              </a:rPr>
              <a:t>     The project Hospital Management System (HMS) is for computerizing the working in a hospital. The software takes care of all requirements of an average hospital and is capable to provide easy and effective storage of information related to patients that come up to the hospital.</a:t>
            </a:r>
          </a:p>
          <a:p>
            <a:r>
              <a:rPr lang="en-GB" sz="2600" dirty="0">
                <a:cs typeface="Calibri"/>
              </a:rPr>
              <a:t>      It generates test report, as well as prescription details prescribed to patients. It also provides billing facilities whether it is an indoor or outdoor patient.</a:t>
            </a:r>
          </a:p>
          <a:p>
            <a:endParaRPr lang="en-GB" sz="2600" dirty="0">
              <a:cs typeface="Calibri"/>
            </a:endParaRPr>
          </a:p>
          <a:p>
            <a:endParaRPr lang="en-GB" sz="2600" dirty="0">
              <a:cs typeface="Calibri"/>
            </a:endParaRPr>
          </a:p>
        </p:txBody>
      </p:sp>
    </p:spTree>
    <p:extLst>
      <p:ext uri="{BB962C8B-B14F-4D97-AF65-F5344CB8AC3E}">
        <p14:creationId xmlns:p14="http://schemas.microsoft.com/office/powerpoint/2010/main" val="425389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B6220-F20E-3C75-8F56-A6A950F4AD9C}"/>
              </a:ext>
            </a:extLst>
          </p:cNvPr>
          <p:cNvSpPr>
            <a:spLocks noGrp="1"/>
          </p:cNvSpPr>
          <p:nvPr>
            <p:ph idx="1"/>
          </p:nvPr>
        </p:nvSpPr>
        <p:spPr>
          <a:xfrm>
            <a:off x="1394144" y="1285871"/>
            <a:ext cx="4977578" cy="3639289"/>
          </a:xfrm>
        </p:spPr>
        <p:txBody>
          <a:bodyPr vert="horz" lIns="91440" tIns="45720" rIns="91440" bIns="45720" rtlCol="0" anchor="ctr">
            <a:normAutofit/>
          </a:bodyPr>
          <a:lstStyle/>
          <a:p>
            <a:pPr marL="0" indent="0">
              <a:buNone/>
            </a:pPr>
            <a:r>
              <a:rPr lang="en-GB" sz="5000" dirty="0">
                <a:solidFill>
                  <a:schemeClr val="tx2"/>
                </a:solidFill>
                <a:cs typeface="Calibri"/>
              </a:rPr>
              <a:t>Thank You!</a:t>
            </a:r>
            <a:endParaRPr lang="en-US" sz="5000">
              <a:solidFill>
                <a:schemeClr val="tx2"/>
              </a:solidFill>
              <a:cs typeface="Calibri" panose="020F0502020204030204"/>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andshake">
            <a:extLst>
              <a:ext uri="{FF2B5EF4-FFF2-40B4-BE49-F238E27FC236}">
                <a16:creationId xmlns:a16="http://schemas.microsoft.com/office/drawing/2014/main" id="{9B8B0CBD-CB65-5EE1-D57D-1AF928148E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76291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C0A8D5-9E87-3654-ABCD-03A69175CDAB}"/>
              </a:ext>
            </a:extLst>
          </p:cNvPr>
          <p:cNvSpPr txBox="1"/>
          <p:nvPr/>
        </p:nvSpPr>
        <p:spPr>
          <a:xfrm>
            <a:off x="838200" y="365125"/>
            <a:ext cx="10515600" cy="13064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Features</a:t>
            </a:r>
          </a:p>
        </p:txBody>
      </p:sp>
      <p:sp>
        <p:nvSpPr>
          <p:cNvPr id="3" name="TextBox 2">
            <a:extLst>
              <a:ext uri="{FF2B5EF4-FFF2-40B4-BE49-F238E27FC236}">
                <a16:creationId xmlns:a16="http://schemas.microsoft.com/office/drawing/2014/main" id="{38B3B20F-AB4A-6979-A5A9-082AC5BB93F0}"/>
              </a:ext>
            </a:extLst>
          </p:cNvPr>
          <p:cNvSpPr txBox="1"/>
          <p:nvPr/>
        </p:nvSpPr>
        <p:spPr>
          <a:xfrm>
            <a:off x="838200" y="1825625"/>
            <a:ext cx="4152774" cy="43034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Useful for;</a:t>
            </a:r>
            <a:endParaRPr lang="en-US" sz="2000" dirty="0">
              <a:ea typeface="Calibri"/>
              <a:cs typeface="Calibri"/>
            </a:endParaRPr>
          </a:p>
          <a:p>
            <a:pPr marL="800100" lvl="1" indent="-228600">
              <a:lnSpc>
                <a:spcPct val="90000"/>
              </a:lnSpc>
              <a:spcAft>
                <a:spcPts val="600"/>
              </a:spcAft>
              <a:buFont typeface="Arial" panose="020B0604020202020204" pitchFamily="34" charset="0"/>
              <a:buChar char="•"/>
            </a:pPr>
            <a:r>
              <a:rPr lang="en-US" sz="2000" dirty="0"/>
              <a:t>Large, medium Hospitals and Nursing Homes</a:t>
            </a:r>
            <a:endParaRPr lang="en-US" sz="2000" dirty="0">
              <a:ea typeface="Calibri"/>
              <a:cs typeface="Calibri"/>
            </a:endParaRPr>
          </a:p>
          <a:p>
            <a:pPr marL="800100" lvl="1" indent="-228600">
              <a:lnSpc>
                <a:spcPct val="90000"/>
              </a:lnSpc>
              <a:spcAft>
                <a:spcPts val="600"/>
              </a:spcAft>
              <a:buFont typeface="Arial" panose="020B0604020202020204" pitchFamily="34" charset="0"/>
              <a:buChar char="•"/>
            </a:pPr>
            <a:r>
              <a:rPr lang="en-US" sz="2000" dirty="0" err="1"/>
              <a:t>Gynaecologist</a:t>
            </a:r>
            <a:r>
              <a:rPr lang="en-US" sz="2000" dirty="0"/>
              <a:t>, Physicians, Surgeons</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Generate prescriptions fast</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Both online and offline compatible</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Compatible to windows 7 or higher</a:t>
            </a: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SMS facility</a:t>
            </a:r>
            <a:endParaRPr lang="en-US" sz="2000" dirty="0">
              <a:ea typeface="Calibri"/>
              <a:cs typeface="Calibri"/>
            </a:endParaRPr>
          </a:p>
        </p:txBody>
      </p:sp>
      <p:pic>
        <p:nvPicPr>
          <p:cNvPr id="8" name="Picture 8">
            <a:extLst>
              <a:ext uri="{FF2B5EF4-FFF2-40B4-BE49-F238E27FC236}">
                <a16:creationId xmlns:a16="http://schemas.microsoft.com/office/drawing/2014/main" id="{2340F804-3E66-5430-5A69-7B12A4205D46}"/>
              </a:ext>
            </a:extLst>
          </p:cNvPr>
          <p:cNvPicPr>
            <a:picLocks noChangeAspect="1"/>
          </p:cNvPicPr>
          <p:nvPr/>
        </p:nvPicPr>
        <p:blipFill rotWithShape="1">
          <a:blip r:embed="rId2"/>
          <a:srcRect t="24721" r="2" b="6810"/>
          <a:stretch/>
        </p:blipFill>
        <p:spPr>
          <a:xfrm>
            <a:off x="5183500" y="1904282"/>
            <a:ext cx="6170299" cy="4224808"/>
          </a:xfrm>
          <a:prstGeom prst="rect">
            <a:avLst/>
          </a:prstGeom>
        </p:spPr>
      </p:pic>
      <p:pic>
        <p:nvPicPr>
          <p:cNvPr id="7" name="Picture 7" descr="Person enjoying coffee and relaxing on a sofa">
            <a:extLst>
              <a:ext uri="{FF2B5EF4-FFF2-40B4-BE49-F238E27FC236}">
                <a16:creationId xmlns:a16="http://schemas.microsoft.com/office/drawing/2014/main" id="{D3579E5E-69CF-3068-96B9-9A0C13A20707}"/>
              </a:ext>
            </a:extLst>
          </p:cNvPr>
          <p:cNvPicPr>
            <a:picLocks noGrp="1" noChangeAspect="1"/>
          </p:cNvPicPr>
          <p:nvPr>
            <p:ph idx="1"/>
          </p:nvPr>
        </p:nvPicPr>
        <p:blipFill>
          <a:blip r:embed="rId3"/>
          <a:stretch>
            <a:fillRect/>
          </a:stretch>
        </p:blipFill>
        <p:spPr>
          <a:xfrm>
            <a:off x="13504863" y="7016331"/>
            <a:ext cx="379412" cy="253250"/>
          </a:xfrm>
        </p:spPr>
      </p:pic>
    </p:spTree>
    <p:extLst>
      <p:ext uri="{BB962C8B-B14F-4D97-AF65-F5344CB8AC3E}">
        <p14:creationId xmlns:p14="http://schemas.microsoft.com/office/powerpoint/2010/main" val="338695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DC7F3FA-153E-C620-3244-3441D20AEECF}"/>
              </a:ext>
            </a:extLst>
          </p:cNvPr>
          <p:cNvSpPr txBox="1"/>
          <p:nvPr/>
        </p:nvSpPr>
        <p:spPr>
          <a:xfrm>
            <a:off x="6657715" y="467271"/>
            <a:ext cx="4195674" cy="205252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600">
                <a:latin typeface="+mj-lt"/>
                <a:ea typeface="+mj-ea"/>
                <a:cs typeface="+mj-cs"/>
              </a:rPr>
              <a:t>Benefits</a:t>
            </a:r>
          </a:p>
        </p:txBody>
      </p:sp>
      <p:sp>
        <p:nvSpPr>
          <p:cNvPr id="19"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clipart&#10;&#10;Description automatically generated">
            <a:extLst>
              <a:ext uri="{FF2B5EF4-FFF2-40B4-BE49-F238E27FC236}">
                <a16:creationId xmlns:a16="http://schemas.microsoft.com/office/drawing/2014/main" id="{51077BAB-6BBB-6DCE-25E8-B46B7C661CFF}"/>
              </a:ext>
            </a:extLst>
          </p:cNvPr>
          <p:cNvPicPr>
            <a:picLocks noGrp="1" noChangeAspect="1"/>
          </p:cNvPicPr>
          <p:nvPr>
            <p:ph idx="1"/>
          </p:nvPr>
        </p:nvPicPr>
        <p:blipFill rotWithShape="1">
          <a:blip r:embed="rId2"/>
          <a:srcRect l="17448" r="698"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37ADAA64-BE14-EC0C-C0AD-5FD85D815757}"/>
              </a:ext>
            </a:extLst>
          </p:cNvPr>
          <p:cNvSpPr txBox="1"/>
          <p:nvPr/>
        </p:nvSpPr>
        <p:spPr>
          <a:xfrm>
            <a:off x="6657715" y="2990818"/>
            <a:ext cx="4195673" cy="2913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solidFill>
                  <a:schemeClr val="tx1">
                    <a:alpha val="80000"/>
                  </a:schemeClr>
                </a:solidFill>
              </a:rPr>
              <a:t>Minimize hand written work from admission to discharge of patient and final billing.</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Helps to minimize your repeated works and take care of the complete functionality of your hospital.</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Daily collection of report.</a:t>
            </a:r>
          </a:p>
          <a:p>
            <a:pPr indent="-228600">
              <a:lnSpc>
                <a:spcPct val="90000"/>
              </a:lnSpc>
              <a:spcAft>
                <a:spcPts val="600"/>
              </a:spcAft>
              <a:buFont typeface="Arial" panose="020B0604020202020204" pitchFamily="34" charset="0"/>
              <a:buChar char="•"/>
            </a:pPr>
            <a:r>
              <a:rPr lang="en-US" sz="1700">
                <a:solidFill>
                  <a:schemeClr val="tx1">
                    <a:alpha val="80000"/>
                  </a:schemeClr>
                </a:solidFill>
              </a:rPr>
              <a:t>It is a huge time saver and really facilitates proper communication among the management, and staff.</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5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ED8881-613B-0423-97D4-636B6F926914}"/>
              </a:ext>
            </a:extLst>
          </p:cNvPr>
          <p:cNvSpPr txBox="1"/>
          <p:nvPr/>
        </p:nvSpPr>
        <p:spPr>
          <a:xfrm>
            <a:off x="887802" y="588573"/>
            <a:ext cx="28575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5000" dirty="0">
                <a:cs typeface="Calibri"/>
              </a:rPr>
              <a:t>Modules</a:t>
            </a:r>
            <a:endParaRPr lang="en-GB" dirty="0">
              <a:cs typeface="Calibri" panose="020F0502020204030204"/>
            </a:endParaRPr>
          </a:p>
        </p:txBody>
      </p:sp>
      <p:sp>
        <p:nvSpPr>
          <p:cNvPr id="7" name="Oval 6">
            <a:extLst>
              <a:ext uri="{FF2B5EF4-FFF2-40B4-BE49-F238E27FC236}">
                <a16:creationId xmlns:a16="http://schemas.microsoft.com/office/drawing/2014/main" id="{C3A54861-3545-AA33-B119-9D23DB438FC8}"/>
              </a:ext>
            </a:extLst>
          </p:cNvPr>
          <p:cNvSpPr/>
          <p:nvPr/>
        </p:nvSpPr>
        <p:spPr>
          <a:xfrm>
            <a:off x="1023668" y="2252932"/>
            <a:ext cx="2257244"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Statistics</a:t>
            </a:r>
          </a:p>
        </p:txBody>
      </p:sp>
      <p:sp>
        <p:nvSpPr>
          <p:cNvPr id="8" name="Oval 7">
            <a:extLst>
              <a:ext uri="{FF2B5EF4-FFF2-40B4-BE49-F238E27FC236}">
                <a16:creationId xmlns:a16="http://schemas.microsoft.com/office/drawing/2014/main" id="{D7B99E62-469A-C584-43AF-EBE15DD3FFDD}"/>
              </a:ext>
            </a:extLst>
          </p:cNvPr>
          <p:cNvSpPr/>
          <p:nvPr/>
        </p:nvSpPr>
        <p:spPr>
          <a:xfrm>
            <a:off x="3812875" y="2252931"/>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Patients</a:t>
            </a:r>
            <a:endParaRPr lang="en-US" dirty="0"/>
          </a:p>
        </p:txBody>
      </p:sp>
      <p:sp>
        <p:nvSpPr>
          <p:cNvPr id="9" name="Oval 8">
            <a:extLst>
              <a:ext uri="{FF2B5EF4-FFF2-40B4-BE49-F238E27FC236}">
                <a16:creationId xmlns:a16="http://schemas.microsoft.com/office/drawing/2014/main" id="{5E956329-EA60-570E-9CD5-33B894331C46}"/>
              </a:ext>
            </a:extLst>
          </p:cNvPr>
          <p:cNvSpPr/>
          <p:nvPr/>
        </p:nvSpPr>
        <p:spPr>
          <a:xfrm>
            <a:off x="7191556" y="2252931"/>
            <a:ext cx="2544789"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Doctor</a:t>
            </a:r>
            <a:endParaRPr lang="en-US" dirty="0"/>
          </a:p>
        </p:txBody>
      </p:sp>
      <p:sp>
        <p:nvSpPr>
          <p:cNvPr id="10" name="Oval 9">
            <a:extLst>
              <a:ext uri="{FF2B5EF4-FFF2-40B4-BE49-F238E27FC236}">
                <a16:creationId xmlns:a16="http://schemas.microsoft.com/office/drawing/2014/main" id="{2101C93B-2AED-77BD-9916-EC50A5089085}"/>
              </a:ext>
            </a:extLst>
          </p:cNvPr>
          <p:cNvSpPr/>
          <p:nvPr/>
        </p:nvSpPr>
        <p:spPr>
          <a:xfrm>
            <a:off x="1066799" y="3719421"/>
            <a:ext cx="2214111"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Appointments</a:t>
            </a:r>
            <a:endParaRPr lang="en-US" dirty="0"/>
          </a:p>
        </p:txBody>
      </p:sp>
      <p:sp>
        <p:nvSpPr>
          <p:cNvPr id="11" name="Oval 10">
            <a:extLst>
              <a:ext uri="{FF2B5EF4-FFF2-40B4-BE49-F238E27FC236}">
                <a16:creationId xmlns:a16="http://schemas.microsoft.com/office/drawing/2014/main" id="{E08ED2DC-F5F3-5A5C-679C-F1A96D91D56B}"/>
              </a:ext>
            </a:extLst>
          </p:cNvPr>
          <p:cNvSpPr/>
          <p:nvPr/>
        </p:nvSpPr>
        <p:spPr>
          <a:xfrm>
            <a:off x="3812875" y="3719422"/>
            <a:ext cx="2544789"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Payments</a:t>
            </a:r>
            <a:endParaRPr lang="en-US" dirty="0"/>
          </a:p>
        </p:txBody>
      </p:sp>
      <p:sp>
        <p:nvSpPr>
          <p:cNvPr id="12" name="Oval 11">
            <a:extLst>
              <a:ext uri="{FF2B5EF4-FFF2-40B4-BE49-F238E27FC236}">
                <a16:creationId xmlns:a16="http://schemas.microsoft.com/office/drawing/2014/main" id="{35CA0E3C-4203-F725-1471-EF78A2E944F3}"/>
              </a:ext>
            </a:extLst>
          </p:cNvPr>
          <p:cNvSpPr/>
          <p:nvPr/>
        </p:nvSpPr>
        <p:spPr>
          <a:xfrm>
            <a:off x="7191554" y="3719422"/>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Room Allocation</a:t>
            </a:r>
            <a:endParaRPr lang="en-US" dirty="0"/>
          </a:p>
        </p:txBody>
      </p:sp>
      <p:sp>
        <p:nvSpPr>
          <p:cNvPr id="13" name="Oval 12">
            <a:extLst>
              <a:ext uri="{FF2B5EF4-FFF2-40B4-BE49-F238E27FC236}">
                <a16:creationId xmlns:a16="http://schemas.microsoft.com/office/drawing/2014/main" id="{A4B2F9FB-A377-F096-8199-F26D6D872B13}"/>
              </a:ext>
            </a:extLst>
          </p:cNvPr>
          <p:cNvSpPr/>
          <p:nvPr/>
        </p:nvSpPr>
        <p:spPr>
          <a:xfrm>
            <a:off x="1023668" y="4912743"/>
            <a:ext cx="2257244"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Register</a:t>
            </a:r>
            <a:endParaRPr lang="en-US" dirty="0"/>
          </a:p>
        </p:txBody>
      </p:sp>
      <p:sp>
        <p:nvSpPr>
          <p:cNvPr id="14" name="Oval 13">
            <a:extLst>
              <a:ext uri="{FF2B5EF4-FFF2-40B4-BE49-F238E27FC236}">
                <a16:creationId xmlns:a16="http://schemas.microsoft.com/office/drawing/2014/main" id="{A0474469-2B24-64DE-33EA-8386DC9FD262}"/>
              </a:ext>
            </a:extLst>
          </p:cNvPr>
          <p:cNvSpPr/>
          <p:nvPr/>
        </p:nvSpPr>
        <p:spPr>
          <a:xfrm>
            <a:off x="3812876" y="4912744"/>
            <a:ext cx="2544790"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Login</a:t>
            </a:r>
            <a:endParaRPr lang="en-US" dirty="0"/>
          </a:p>
        </p:txBody>
      </p:sp>
      <p:sp>
        <p:nvSpPr>
          <p:cNvPr id="15" name="Oval 14">
            <a:extLst>
              <a:ext uri="{FF2B5EF4-FFF2-40B4-BE49-F238E27FC236}">
                <a16:creationId xmlns:a16="http://schemas.microsoft.com/office/drawing/2014/main" id="{E513AE1D-1388-9F3C-77E6-487B7D35E074}"/>
              </a:ext>
            </a:extLst>
          </p:cNvPr>
          <p:cNvSpPr/>
          <p:nvPr/>
        </p:nvSpPr>
        <p:spPr>
          <a:xfrm>
            <a:off x="7191554" y="4912743"/>
            <a:ext cx="2544791" cy="790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Contact </a:t>
            </a:r>
            <a:endParaRPr lang="en-US"/>
          </a:p>
        </p:txBody>
      </p:sp>
      <p:sp>
        <p:nvSpPr>
          <p:cNvPr id="17" name="Content Placeholder 16">
            <a:extLst>
              <a:ext uri="{FF2B5EF4-FFF2-40B4-BE49-F238E27FC236}">
                <a16:creationId xmlns:a16="http://schemas.microsoft.com/office/drawing/2014/main" id="{1A5BEA2C-013A-537E-D3D9-F008D4D8371F}"/>
              </a:ext>
            </a:extLst>
          </p:cNvPr>
          <p:cNvSpPr>
            <a:spLocks noGrp="1"/>
          </p:cNvSpPr>
          <p:nvPr>
            <p:ph idx="1"/>
          </p:nvPr>
        </p:nvSpPr>
        <p:spPr/>
        <p:txBody>
          <a:bodyPr vert="horz" lIns="91440" tIns="45720" rIns="91440" bIns="45720" rtlCol="0" anchor="t">
            <a:normAutofit/>
          </a:bodyPr>
          <a:lstStyle/>
          <a:p>
            <a:pPr marL="0" indent="0">
              <a:buNone/>
            </a:pPr>
            <a:endParaRPr lang="en-GB">
              <a:cs typeface="Calibri" panose="020F0502020204030204"/>
            </a:endParaRPr>
          </a:p>
        </p:txBody>
      </p:sp>
    </p:spTree>
    <p:extLst>
      <p:ext uri="{BB962C8B-B14F-4D97-AF65-F5344CB8AC3E}">
        <p14:creationId xmlns:p14="http://schemas.microsoft.com/office/powerpoint/2010/main" val="172093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1.  Statistics/Dashboard</a:t>
            </a:r>
          </a:p>
          <a:p>
            <a:r>
              <a:rPr lang="en-GB" sz="2000" dirty="0">
                <a:ea typeface="+mn-lt"/>
                <a:cs typeface="+mn-lt"/>
              </a:rPr>
              <a:t>Here we can check statistics of the hospital over a period of time.</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application&#10;&#10;Description automatically generated">
            <a:extLst>
              <a:ext uri="{FF2B5EF4-FFF2-40B4-BE49-F238E27FC236}">
                <a16:creationId xmlns:a16="http://schemas.microsoft.com/office/drawing/2014/main" id="{A703CB09-E88D-2A10-37F0-286CA79C12A7}"/>
              </a:ext>
            </a:extLst>
          </p:cNvPr>
          <p:cNvPicPr>
            <a:picLocks noChangeAspect="1"/>
          </p:cNvPicPr>
          <p:nvPr/>
        </p:nvPicPr>
        <p:blipFill>
          <a:blip r:embed="rId2"/>
          <a:stretch>
            <a:fillRect/>
          </a:stretch>
        </p:blipFill>
        <p:spPr>
          <a:xfrm>
            <a:off x="5730815" y="601890"/>
            <a:ext cx="4957312" cy="2821882"/>
          </a:xfrm>
          <a:prstGeom prst="rect">
            <a:avLst/>
          </a:prstGeom>
        </p:spPr>
      </p:pic>
      <p:pic>
        <p:nvPicPr>
          <p:cNvPr id="6" name="Picture 6" descr="Table&#10;&#10;Description automatically generated">
            <a:extLst>
              <a:ext uri="{FF2B5EF4-FFF2-40B4-BE49-F238E27FC236}">
                <a16:creationId xmlns:a16="http://schemas.microsoft.com/office/drawing/2014/main" id="{1E337EDB-CF46-DC19-D89B-4C4FEBCD5DA7}"/>
              </a:ext>
            </a:extLst>
          </p:cNvPr>
          <p:cNvPicPr>
            <a:picLocks noChangeAspect="1"/>
          </p:cNvPicPr>
          <p:nvPr/>
        </p:nvPicPr>
        <p:blipFill>
          <a:blip r:embed="rId3"/>
          <a:stretch>
            <a:fillRect/>
          </a:stretch>
        </p:blipFill>
        <p:spPr>
          <a:xfrm>
            <a:off x="5730815" y="3419852"/>
            <a:ext cx="4957313" cy="2764373"/>
          </a:xfrm>
          <a:prstGeom prst="rect">
            <a:avLst/>
          </a:prstGeom>
        </p:spPr>
      </p:pic>
    </p:spTree>
    <p:extLst>
      <p:ext uri="{BB962C8B-B14F-4D97-AF65-F5344CB8AC3E}">
        <p14:creationId xmlns:p14="http://schemas.microsoft.com/office/powerpoint/2010/main" val="146100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AED299-59FB-9A3F-38D0-CA0E75161FE9}"/>
              </a:ext>
            </a:extLst>
          </p:cNvPr>
          <p:cNvSpPr/>
          <p:nvPr/>
        </p:nvSpPr>
        <p:spPr>
          <a:xfrm>
            <a:off x="448573" y="2583612"/>
            <a:ext cx="2343507" cy="1682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PATIENT</a:t>
            </a:r>
            <a:endParaRPr lang="en-GB" dirty="0"/>
          </a:p>
        </p:txBody>
      </p:sp>
      <p:sp>
        <p:nvSpPr>
          <p:cNvPr id="3" name="Rectangle 2">
            <a:extLst>
              <a:ext uri="{FF2B5EF4-FFF2-40B4-BE49-F238E27FC236}">
                <a16:creationId xmlns:a16="http://schemas.microsoft.com/office/drawing/2014/main" id="{2940F65B-ED67-9A6E-9C22-BE28866D59BF}"/>
              </a:ext>
            </a:extLst>
          </p:cNvPr>
          <p:cNvSpPr/>
          <p:nvPr/>
        </p:nvSpPr>
        <p:spPr>
          <a:xfrm>
            <a:off x="4904656" y="1116222"/>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Add Patient</a:t>
            </a:r>
            <a:endParaRPr lang="en-GB" dirty="0"/>
          </a:p>
        </p:txBody>
      </p:sp>
      <p:sp>
        <p:nvSpPr>
          <p:cNvPr id="5" name="Rectangle 4">
            <a:extLst>
              <a:ext uri="{FF2B5EF4-FFF2-40B4-BE49-F238E27FC236}">
                <a16:creationId xmlns:a16="http://schemas.microsoft.com/office/drawing/2014/main" id="{AFF1D899-AB82-978D-622D-9B09906914F7}"/>
              </a:ext>
            </a:extLst>
          </p:cNvPr>
          <p:cNvSpPr/>
          <p:nvPr/>
        </p:nvSpPr>
        <p:spPr>
          <a:xfrm>
            <a:off x="4904656" y="2395806"/>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All </a:t>
            </a:r>
            <a:r>
              <a:rPr lang="en-GB" dirty="0">
                <a:ea typeface="+mn-lt"/>
                <a:cs typeface="+mn-lt"/>
              </a:rPr>
              <a:t>Patient</a:t>
            </a:r>
            <a:endParaRPr lang="en-GB" dirty="0"/>
          </a:p>
        </p:txBody>
      </p:sp>
      <p:sp>
        <p:nvSpPr>
          <p:cNvPr id="6" name="Rectangle 5">
            <a:extLst>
              <a:ext uri="{FF2B5EF4-FFF2-40B4-BE49-F238E27FC236}">
                <a16:creationId xmlns:a16="http://schemas.microsoft.com/office/drawing/2014/main" id="{27C668E2-776D-0FDC-2D17-2FCC08476386}"/>
              </a:ext>
            </a:extLst>
          </p:cNvPr>
          <p:cNvSpPr/>
          <p:nvPr/>
        </p:nvSpPr>
        <p:spPr>
          <a:xfrm>
            <a:off x="4904657" y="5544448"/>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Edit </a:t>
            </a:r>
            <a:r>
              <a:rPr lang="en-GB" dirty="0">
                <a:ea typeface="+mn-lt"/>
                <a:cs typeface="+mn-lt"/>
              </a:rPr>
              <a:t>Patient</a:t>
            </a:r>
            <a:endParaRPr lang="en-GB" dirty="0"/>
          </a:p>
        </p:txBody>
      </p:sp>
      <p:sp>
        <p:nvSpPr>
          <p:cNvPr id="7" name="Rectangle 6">
            <a:extLst>
              <a:ext uri="{FF2B5EF4-FFF2-40B4-BE49-F238E27FC236}">
                <a16:creationId xmlns:a16="http://schemas.microsoft.com/office/drawing/2014/main" id="{C0832260-8050-3F01-2DAE-810E74E65FDF}"/>
              </a:ext>
            </a:extLst>
          </p:cNvPr>
          <p:cNvSpPr/>
          <p:nvPr/>
        </p:nvSpPr>
        <p:spPr>
          <a:xfrm>
            <a:off x="4904656" y="3919805"/>
            <a:ext cx="2789206" cy="66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Patient</a:t>
            </a:r>
            <a:r>
              <a:rPr lang="en-GB" dirty="0">
                <a:cs typeface="Calibri"/>
              </a:rPr>
              <a:t> details</a:t>
            </a:r>
          </a:p>
        </p:txBody>
      </p:sp>
      <p:sp>
        <p:nvSpPr>
          <p:cNvPr id="9" name="Content Placeholder 8">
            <a:extLst>
              <a:ext uri="{FF2B5EF4-FFF2-40B4-BE49-F238E27FC236}">
                <a16:creationId xmlns:a16="http://schemas.microsoft.com/office/drawing/2014/main" id="{C04FB170-340C-DE2C-EC55-4DCF9C4288B8}"/>
              </a:ext>
            </a:extLst>
          </p:cNvPr>
          <p:cNvSpPr>
            <a:spLocks noGrp="1"/>
          </p:cNvSpPr>
          <p:nvPr>
            <p:ph idx="1"/>
          </p:nvPr>
        </p:nvSpPr>
        <p:spPr>
          <a:xfrm>
            <a:off x="593786" y="546040"/>
            <a:ext cx="3801373" cy="570093"/>
          </a:xfrm>
        </p:spPr>
        <p:txBody>
          <a:bodyPr vert="horz" lIns="91440" tIns="45720" rIns="91440" bIns="45720" rtlCol="0" anchor="t">
            <a:normAutofit/>
          </a:bodyPr>
          <a:lstStyle/>
          <a:p>
            <a:pPr marL="0" indent="0">
              <a:buNone/>
            </a:pPr>
            <a:r>
              <a:rPr lang="en-GB" dirty="0">
                <a:cs typeface="Calibri"/>
              </a:rPr>
              <a:t>1. Patients Module</a:t>
            </a:r>
          </a:p>
        </p:txBody>
      </p:sp>
      <p:cxnSp>
        <p:nvCxnSpPr>
          <p:cNvPr id="10" name="Straight Arrow Connector 9">
            <a:extLst>
              <a:ext uri="{FF2B5EF4-FFF2-40B4-BE49-F238E27FC236}">
                <a16:creationId xmlns:a16="http://schemas.microsoft.com/office/drawing/2014/main" id="{642351B6-1928-061C-7C39-9E918613BC13}"/>
              </a:ext>
            </a:extLst>
          </p:cNvPr>
          <p:cNvCxnSpPr/>
          <p:nvPr/>
        </p:nvCxnSpPr>
        <p:spPr>
          <a:xfrm flipV="1">
            <a:off x="3609795" y="1440251"/>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BA97AE1-7A1E-E22F-CD43-C590A678B810}"/>
              </a:ext>
            </a:extLst>
          </p:cNvPr>
          <p:cNvCxnSpPr>
            <a:cxnSpLocks/>
          </p:cNvCxnSpPr>
          <p:nvPr/>
        </p:nvCxnSpPr>
        <p:spPr>
          <a:xfrm flipV="1">
            <a:off x="3609794" y="2791722"/>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80D093A-A86C-1BA0-AE1E-2405CAE1EC7D}"/>
              </a:ext>
            </a:extLst>
          </p:cNvPr>
          <p:cNvCxnSpPr>
            <a:cxnSpLocks/>
          </p:cNvCxnSpPr>
          <p:nvPr/>
        </p:nvCxnSpPr>
        <p:spPr>
          <a:xfrm flipV="1">
            <a:off x="3609795" y="4344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6D8C268-3CEC-68E5-8772-9AEE49236D10}"/>
              </a:ext>
            </a:extLst>
          </p:cNvPr>
          <p:cNvCxnSpPr>
            <a:cxnSpLocks/>
          </p:cNvCxnSpPr>
          <p:nvPr/>
        </p:nvCxnSpPr>
        <p:spPr>
          <a:xfrm flipV="1">
            <a:off x="3609795" y="5868477"/>
            <a:ext cx="1288212"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7351A6D-74C4-B3DB-CBE5-5E48EF8C2A38}"/>
              </a:ext>
            </a:extLst>
          </p:cNvPr>
          <p:cNvCxnSpPr>
            <a:cxnSpLocks/>
          </p:cNvCxnSpPr>
          <p:nvPr/>
        </p:nvCxnSpPr>
        <p:spPr>
          <a:xfrm>
            <a:off x="2790285" y="3430079"/>
            <a:ext cx="900023" cy="8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14BB616-9417-7AAC-8351-8ECE966F8D05}"/>
              </a:ext>
            </a:extLst>
          </p:cNvPr>
          <p:cNvCxnSpPr/>
          <p:nvPr/>
        </p:nvCxnSpPr>
        <p:spPr>
          <a:xfrm>
            <a:off x="3608896" y="1445104"/>
            <a:ext cx="14378" cy="442822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525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2.1 Add patient.</a:t>
            </a:r>
            <a:endParaRPr lang="en-US" sz="2000" dirty="0">
              <a:ea typeface="+mn-lt"/>
              <a:cs typeface="+mn-lt"/>
            </a:endParaRPr>
          </a:p>
          <a:p>
            <a:r>
              <a:rPr lang="en-GB" sz="2000" dirty="0">
                <a:ea typeface="+mn-lt"/>
                <a:cs typeface="+mn-lt"/>
              </a:rPr>
              <a:t>Add patients details</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99D781D6-F100-E525-6FB3-6CAFDBA15C16}"/>
              </a:ext>
            </a:extLst>
          </p:cNvPr>
          <p:cNvPicPr>
            <a:picLocks noChangeAspect="1"/>
          </p:cNvPicPr>
          <p:nvPr/>
        </p:nvPicPr>
        <p:blipFill>
          <a:blip r:embed="rId2"/>
          <a:stretch>
            <a:fillRect/>
          </a:stretch>
        </p:blipFill>
        <p:spPr>
          <a:xfrm>
            <a:off x="5788325" y="1119475"/>
            <a:ext cx="5561162" cy="312380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3503C27-85D2-D970-BE48-D10EC7653D86}"/>
              </a:ext>
            </a:extLst>
          </p:cNvPr>
          <p:cNvPicPr>
            <a:picLocks noChangeAspect="1"/>
          </p:cNvPicPr>
          <p:nvPr/>
        </p:nvPicPr>
        <p:blipFill>
          <a:blip r:embed="rId3"/>
          <a:stretch>
            <a:fillRect/>
          </a:stretch>
        </p:blipFill>
        <p:spPr>
          <a:xfrm>
            <a:off x="5788325" y="2528457"/>
            <a:ext cx="5561161" cy="3152560"/>
          </a:xfrm>
          <a:prstGeom prst="rect">
            <a:avLst/>
          </a:prstGeom>
        </p:spPr>
      </p:pic>
    </p:spTree>
    <p:extLst>
      <p:ext uri="{BB962C8B-B14F-4D97-AF65-F5344CB8AC3E}">
        <p14:creationId xmlns:p14="http://schemas.microsoft.com/office/powerpoint/2010/main" val="258037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109D3-A493-677E-82B2-A2C86B3E15EF}"/>
              </a:ext>
            </a:extLst>
          </p:cNvPr>
          <p:cNvSpPr>
            <a:spLocks noGrp="1"/>
          </p:cNvSpPr>
          <p:nvPr>
            <p:ph idx="1"/>
          </p:nvPr>
        </p:nvSpPr>
        <p:spPr>
          <a:xfrm>
            <a:off x="562667" y="1259457"/>
            <a:ext cx="3505494" cy="3785419"/>
          </a:xfrm>
        </p:spPr>
        <p:txBody>
          <a:bodyPr vert="horz" lIns="91440" tIns="45720" rIns="91440" bIns="45720" rtlCol="0" anchor="t">
            <a:normAutofit/>
          </a:bodyPr>
          <a:lstStyle/>
          <a:p>
            <a:endParaRPr lang="en-GB" sz="2000"/>
          </a:p>
          <a:p>
            <a:pPr marL="0" indent="0">
              <a:buNone/>
            </a:pPr>
            <a:r>
              <a:rPr lang="en-GB" sz="2000" dirty="0">
                <a:ea typeface="+mn-lt"/>
                <a:cs typeface="+mn-lt"/>
              </a:rPr>
              <a:t>2.  Patients</a:t>
            </a:r>
          </a:p>
          <a:p>
            <a:pPr marL="0" indent="0">
              <a:buNone/>
            </a:pPr>
            <a:r>
              <a:rPr lang="en-GB" sz="2000" dirty="0">
                <a:ea typeface="+mn-lt"/>
                <a:cs typeface="+mn-lt"/>
              </a:rPr>
              <a:t>            2.2 All patient.</a:t>
            </a:r>
            <a:endParaRPr lang="en-US" sz="2000" dirty="0">
              <a:ea typeface="+mn-lt"/>
              <a:cs typeface="+mn-lt"/>
            </a:endParaRPr>
          </a:p>
          <a:p>
            <a:r>
              <a:rPr lang="en-GB" sz="2000" dirty="0">
                <a:ea typeface="+mn-lt"/>
                <a:cs typeface="+mn-lt"/>
              </a:rPr>
              <a:t>Here we can check list of all patients.</a:t>
            </a:r>
          </a:p>
          <a:p>
            <a:r>
              <a:rPr lang="en-GB" sz="2000" dirty="0">
                <a:ea typeface="+mn-lt"/>
                <a:cs typeface="+mn-lt"/>
              </a:rPr>
              <a:t>We can delete or edit details.</a:t>
            </a:r>
          </a:p>
          <a:p>
            <a:r>
              <a:rPr lang="en-GB" sz="2000" dirty="0">
                <a:ea typeface="+mn-lt"/>
                <a:cs typeface="+mn-lt"/>
              </a:rPr>
              <a:t>We can print or download.</a:t>
            </a:r>
          </a:p>
          <a:p>
            <a:pPr marL="0" indent="0">
              <a:buNone/>
            </a:pPr>
            <a:r>
              <a:rPr lang="en-GB" sz="2000" dirty="0">
                <a:ea typeface="+mn-lt"/>
                <a:cs typeface="+mn-lt"/>
              </a:rPr>
              <a:t>  </a:t>
            </a:r>
            <a:endParaRPr lang="en-US" sz="2000" dirty="0">
              <a:ea typeface="+mn-lt"/>
              <a:cs typeface="+mn-lt"/>
            </a:endParaRPr>
          </a:p>
          <a:p>
            <a:endParaRPr lang="en-GB" sz="2000">
              <a:cs typeface="Calibri"/>
            </a:endParaRPr>
          </a:p>
        </p:txBody>
      </p:sp>
      <p:sp>
        <p:nvSpPr>
          <p:cNvPr id="51"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932F81F7-2288-AA20-FFA3-28CCB55076C9}"/>
              </a:ext>
            </a:extLst>
          </p:cNvPr>
          <p:cNvPicPr>
            <a:picLocks noChangeAspect="1"/>
          </p:cNvPicPr>
          <p:nvPr/>
        </p:nvPicPr>
        <p:blipFill>
          <a:blip r:embed="rId2"/>
          <a:stretch>
            <a:fillRect/>
          </a:stretch>
        </p:blipFill>
        <p:spPr>
          <a:xfrm>
            <a:off x="5745192" y="860682"/>
            <a:ext cx="5388633" cy="3037542"/>
          </a:xfrm>
          <a:prstGeom prst="rect">
            <a:avLst/>
          </a:prstGeom>
        </p:spPr>
      </p:pic>
      <p:pic>
        <p:nvPicPr>
          <p:cNvPr id="5" name="Picture 6" descr="Table&#10;&#10;Description automatically generated">
            <a:extLst>
              <a:ext uri="{FF2B5EF4-FFF2-40B4-BE49-F238E27FC236}">
                <a16:creationId xmlns:a16="http://schemas.microsoft.com/office/drawing/2014/main" id="{0639B2D7-EB1E-93DC-A344-65E3D4032C79}"/>
              </a:ext>
            </a:extLst>
          </p:cNvPr>
          <p:cNvPicPr>
            <a:picLocks noChangeAspect="1"/>
          </p:cNvPicPr>
          <p:nvPr/>
        </p:nvPicPr>
        <p:blipFill>
          <a:blip r:embed="rId3"/>
          <a:stretch>
            <a:fillRect/>
          </a:stretch>
        </p:blipFill>
        <p:spPr>
          <a:xfrm>
            <a:off x="5745193" y="3893887"/>
            <a:ext cx="5388632" cy="2075096"/>
          </a:xfrm>
          <a:prstGeom prst="rect">
            <a:avLst/>
          </a:prstGeom>
        </p:spPr>
      </p:pic>
    </p:spTree>
    <p:extLst>
      <p:ext uri="{BB962C8B-B14F-4D97-AF65-F5344CB8AC3E}">
        <p14:creationId xmlns:p14="http://schemas.microsoft.com/office/powerpoint/2010/main" val="17169176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Hospital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895</cp:revision>
  <dcterms:created xsi:type="dcterms:W3CDTF">2022-09-20T08:23:54Z</dcterms:created>
  <dcterms:modified xsi:type="dcterms:W3CDTF">2022-09-20T19:21:08Z</dcterms:modified>
</cp:coreProperties>
</file>